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21"/>
  </p:notesMasterIdLst>
  <p:sldIdLst>
    <p:sldId id="296" r:id="rId5"/>
    <p:sldId id="300" r:id="rId6"/>
    <p:sldId id="302" r:id="rId7"/>
    <p:sldId id="257" r:id="rId8"/>
    <p:sldId id="301" r:id="rId9"/>
    <p:sldId id="278" r:id="rId10"/>
    <p:sldId id="279" r:id="rId11"/>
    <p:sldId id="280" r:id="rId12"/>
    <p:sldId id="281" r:id="rId13"/>
    <p:sldId id="282" r:id="rId14"/>
    <p:sldId id="303" r:id="rId15"/>
    <p:sldId id="304" r:id="rId16"/>
    <p:sldId id="305" r:id="rId17"/>
    <p:sldId id="306" r:id="rId18"/>
    <p:sldId id="307" r:id="rId19"/>
    <p:sldId id="291" r:id="rId2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B756"/>
    <a:srgbClr val="2D91D6"/>
    <a:srgbClr val="3BEE62"/>
    <a:srgbClr val="CCE4F1"/>
    <a:srgbClr val="80BDD4"/>
    <a:srgbClr val="007A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593D79-6E78-DD46-86B5-9DA2DF474483}" v="59" dt="2024-04-08T17:02:02.3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620"/>
    <p:restoredTop sz="94694"/>
  </p:normalViewPr>
  <p:slideViewPr>
    <p:cSldViewPr snapToGrid="0" snapToObjects="1">
      <p:cViewPr varScale="1">
        <p:scale>
          <a:sx n="105" d="100"/>
          <a:sy n="105" d="100"/>
        </p:scale>
        <p:origin x="43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loe Trippier" userId="33b73082-37f2-4570-8c51-08cb49ca061a" providerId="ADAL" clId="{81593D79-6E78-DD46-86B5-9DA2DF474483}"/>
    <pc:docChg chg="modSld">
      <pc:chgData name="Chloe Trippier" userId="33b73082-37f2-4570-8c51-08cb49ca061a" providerId="ADAL" clId="{81593D79-6E78-DD46-86B5-9DA2DF474483}" dt="2024-04-08T17:02:06.521" v="26" actId="207"/>
      <pc:docMkLst>
        <pc:docMk/>
      </pc:docMkLst>
      <pc:sldChg chg="modSp mod setBg">
        <pc:chgData name="Chloe Trippier" userId="33b73082-37f2-4570-8c51-08cb49ca061a" providerId="ADAL" clId="{81593D79-6E78-DD46-86B5-9DA2DF474483}" dt="2024-04-08T17:00:52.737" v="2" actId="207"/>
        <pc:sldMkLst>
          <pc:docMk/>
          <pc:sldMk cId="0" sldId="257"/>
        </pc:sldMkLst>
        <pc:spChg chg="mod">
          <ac:chgData name="Chloe Trippier" userId="33b73082-37f2-4570-8c51-08cb49ca061a" providerId="ADAL" clId="{81593D79-6E78-DD46-86B5-9DA2DF474483}" dt="2024-04-08T17:00:52.737" v="2" actId="207"/>
          <ac:spMkLst>
            <pc:docMk/>
            <pc:sldMk cId="0" sldId="257"/>
            <ac:spMk id="3" creationId="{C9DE7966-ED74-1E17-2F62-250BF6469052}"/>
          </ac:spMkLst>
        </pc:spChg>
      </pc:sldChg>
      <pc:sldChg chg="modSp mod setBg">
        <pc:chgData name="Chloe Trippier" userId="33b73082-37f2-4570-8c51-08cb49ca061a" providerId="ADAL" clId="{81593D79-6E78-DD46-86B5-9DA2DF474483}" dt="2024-04-08T17:01:10.942" v="7" actId="207"/>
        <pc:sldMkLst>
          <pc:docMk/>
          <pc:sldMk cId="1664050518" sldId="278"/>
        </pc:sldMkLst>
        <pc:spChg chg="mod">
          <ac:chgData name="Chloe Trippier" userId="33b73082-37f2-4570-8c51-08cb49ca061a" providerId="ADAL" clId="{81593D79-6E78-DD46-86B5-9DA2DF474483}" dt="2024-04-08T17:01:10.942" v="7" actId="207"/>
          <ac:spMkLst>
            <pc:docMk/>
            <pc:sldMk cId="1664050518" sldId="278"/>
            <ac:spMk id="28" creationId="{E656213F-F5F3-250B-38C7-0550645645DC}"/>
          </ac:spMkLst>
        </pc:spChg>
      </pc:sldChg>
      <pc:sldChg chg="modSp mod setBg">
        <pc:chgData name="Chloe Trippier" userId="33b73082-37f2-4570-8c51-08cb49ca061a" providerId="ADAL" clId="{81593D79-6E78-DD46-86B5-9DA2DF474483}" dt="2024-04-08T17:01:18.194" v="10" actId="207"/>
        <pc:sldMkLst>
          <pc:docMk/>
          <pc:sldMk cId="3393566346" sldId="279"/>
        </pc:sldMkLst>
        <pc:spChg chg="mod">
          <ac:chgData name="Chloe Trippier" userId="33b73082-37f2-4570-8c51-08cb49ca061a" providerId="ADAL" clId="{81593D79-6E78-DD46-86B5-9DA2DF474483}" dt="2024-04-08T17:01:18.194" v="10" actId="207"/>
          <ac:spMkLst>
            <pc:docMk/>
            <pc:sldMk cId="3393566346" sldId="279"/>
            <ac:spMk id="2" creationId="{6ADF1AAE-778C-9617-2FA5-9E12779530ED}"/>
          </ac:spMkLst>
        </pc:spChg>
      </pc:sldChg>
      <pc:sldChg chg="setBg">
        <pc:chgData name="Chloe Trippier" userId="33b73082-37f2-4570-8c51-08cb49ca061a" providerId="ADAL" clId="{81593D79-6E78-DD46-86B5-9DA2DF474483}" dt="2024-04-08T17:01:23.137" v="12"/>
        <pc:sldMkLst>
          <pc:docMk/>
          <pc:sldMk cId="964918642" sldId="280"/>
        </pc:sldMkLst>
      </pc:sldChg>
      <pc:sldChg chg="modSp mod">
        <pc:chgData name="Chloe Trippier" userId="33b73082-37f2-4570-8c51-08cb49ca061a" providerId="ADAL" clId="{81593D79-6E78-DD46-86B5-9DA2DF474483}" dt="2024-04-08T17:01:31.113" v="14" actId="207"/>
        <pc:sldMkLst>
          <pc:docMk/>
          <pc:sldMk cId="1009378953" sldId="281"/>
        </pc:sldMkLst>
        <pc:spChg chg="mod">
          <ac:chgData name="Chloe Trippier" userId="33b73082-37f2-4570-8c51-08cb49ca061a" providerId="ADAL" clId="{81593D79-6E78-DD46-86B5-9DA2DF474483}" dt="2024-04-08T17:01:31.113" v="14" actId="207"/>
          <ac:spMkLst>
            <pc:docMk/>
            <pc:sldMk cId="1009378953" sldId="281"/>
            <ac:spMk id="2" creationId="{BC0E726A-5BBA-B8E5-54B0-1E85842FE8C0}"/>
          </ac:spMkLst>
        </pc:spChg>
      </pc:sldChg>
      <pc:sldChg chg="modSp mod setBg">
        <pc:chgData name="Chloe Trippier" userId="33b73082-37f2-4570-8c51-08cb49ca061a" providerId="ADAL" clId="{81593D79-6E78-DD46-86B5-9DA2DF474483}" dt="2024-04-08T17:01:39.249" v="17" actId="207"/>
        <pc:sldMkLst>
          <pc:docMk/>
          <pc:sldMk cId="3288493518" sldId="282"/>
        </pc:sldMkLst>
        <pc:spChg chg="mod">
          <ac:chgData name="Chloe Trippier" userId="33b73082-37f2-4570-8c51-08cb49ca061a" providerId="ADAL" clId="{81593D79-6E78-DD46-86B5-9DA2DF474483}" dt="2024-04-08T17:01:39.249" v="17" actId="207"/>
          <ac:spMkLst>
            <pc:docMk/>
            <pc:sldMk cId="3288493518" sldId="282"/>
            <ac:spMk id="14" creationId="{C7899534-37B1-02F0-0980-656741C04A31}"/>
          </ac:spMkLst>
        </pc:spChg>
      </pc:sldChg>
      <pc:sldChg chg="setBg">
        <pc:chgData name="Chloe Trippier" userId="33b73082-37f2-4570-8c51-08cb49ca061a" providerId="ADAL" clId="{81593D79-6E78-DD46-86B5-9DA2DF474483}" dt="2024-04-08T17:00:57.703" v="4"/>
        <pc:sldMkLst>
          <pc:docMk/>
          <pc:sldMk cId="1754995416" sldId="301"/>
        </pc:sldMkLst>
      </pc:sldChg>
      <pc:sldChg chg="setBg">
        <pc:chgData name="Chloe Trippier" userId="33b73082-37f2-4570-8c51-08cb49ca061a" providerId="ADAL" clId="{81593D79-6E78-DD46-86B5-9DA2DF474483}" dt="2024-04-08T17:01:44.592" v="19"/>
        <pc:sldMkLst>
          <pc:docMk/>
          <pc:sldMk cId="776061920" sldId="303"/>
        </pc:sldMkLst>
      </pc:sldChg>
      <pc:sldChg chg="modSp mod">
        <pc:chgData name="Chloe Trippier" userId="33b73082-37f2-4570-8c51-08cb49ca061a" providerId="ADAL" clId="{81593D79-6E78-DD46-86B5-9DA2DF474483}" dt="2024-04-08T17:01:47.934" v="20" actId="207"/>
        <pc:sldMkLst>
          <pc:docMk/>
          <pc:sldMk cId="1999957275" sldId="304"/>
        </pc:sldMkLst>
        <pc:spChg chg="mod">
          <ac:chgData name="Chloe Trippier" userId="33b73082-37f2-4570-8c51-08cb49ca061a" providerId="ADAL" clId="{81593D79-6E78-DD46-86B5-9DA2DF474483}" dt="2024-04-08T17:01:47.934" v="20" actId="207"/>
          <ac:spMkLst>
            <pc:docMk/>
            <pc:sldMk cId="1999957275" sldId="304"/>
            <ac:spMk id="3" creationId="{01E635AC-67A0-363A-6E08-8DEB5D0053F1}"/>
          </ac:spMkLst>
        </pc:spChg>
      </pc:sldChg>
      <pc:sldChg chg="modSp mod setBg">
        <pc:chgData name="Chloe Trippier" userId="33b73082-37f2-4570-8c51-08cb49ca061a" providerId="ADAL" clId="{81593D79-6E78-DD46-86B5-9DA2DF474483}" dt="2024-04-08T17:01:55.536" v="23" actId="207"/>
        <pc:sldMkLst>
          <pc:docMk/>
          <pc:sldMk cId="4081101487" sldId="305"/>
        </pc:sldMkLst>
        <pc:spChg chg="mod">
          <ac:chgData name="Chloe Trippier" userId="33b73082-37f2-4570-8c51-08cb49ca061a" providerId="ADAL" clId="{81593D79-6E78-DD46-86B5-9DA2DF474483}" dt="2024-04-08T17:01:55.536" v="23" actId="207"/>
          <ac:spMkLst>
            <pc:docMk/>
            <pc:sldMk cId="4081101487" sldId="305"/>
            <ac:spMk id="14" creationId="{C7899534-37B1-02F0-0980-656741C04A31}"/>
          </ac:spMkLst>
        </pc:spChg>
      </pc:sldChg>
      <pc:sldChg chg="setBg">
        <pc:chgData name="Chloe Trippier" userId="33b73082-37f2-4570-8c51-08cb49ca061a" providerId="ADAL" clId="{81593D79-6E78-DD46-86B5-9DA2DF474483}" dt="2024-04-08T17:02:02.320" v="25"/>
        <pc:sldMkLst>
          <pc:docMk/>
          <pc:sldMk cId="258131252" sldId="306"/>
        </pc:sldMkLst>
      </pc:sldChg>
      <pc:sldChg chg="modSp mod">
        <pc:chgData name="Chloe Trippier" userId="33b73082-37f2-4570-8c51-08cb49ca061a" providerId="ADAL" clId="{81593D79-6E78-DD46-86B5-9DA2DF474483}" dt="2024-04-08T17:02:06.521" v="26" actId="207"/>
        <pc:sldMkLst>
          <pc:docMk/>
          <pc:sldMk cId="2648825270" sldId="307"/>
        </pc:sldMkLst>
        <pc:spChg chg="mod">
          <ac:chgData name="Chloe Trippier" userId="33b73082-37f2-4570-8c51-08cb49ca061a" providerId="ADAL" clId="{81593D79-6E78-DD46-86B5-9DA2DF474483}" dt="2024-04-08T17:02:06.521" v="26" actId="207"/>
          <ac:spMkLst>
            <pc:docMk/>
            <pc:sldMk cId="2648825270" sldId="307"/>
            <ac:spMk id="3" creationId="{01E635AC-67A0-363A-6E08-8DEB5D0053F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C191077-E254-1798-875D-CE41B4ECA81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EDF0EA-70B0-0B14-510B-FDC2B722777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3ACB2BA-E929-E345-8F99-E3D2B112E79D}" type="datetimeFigureOut">
              <a:rPr lang="en-US"/>
              <a:pPr>
                <a:defRPr/>
              </a:pPr>
              <a:t>2/13/2025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378776C-D3DE-8FAE-B806-6943534CECA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78089F62-5F2A-E4D6-79F8-12F3953029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504029-8AB8-733E-2C4F-DA2E3BAC04B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7AB4A3-065D-617C-3602-0122D64FFD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765B0DC-6498-454C-8F42-7A1D70100A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F0BFD80F-B24C-1A87-98E0-6000F06650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>
            <a:extLst>
              <a:ext uri="{FF2B5EF4-FFF2-40B4-BE49-F238E27FC236}">
                <a16:creationId xmlns:a16="http://schemas.microsoft.com/office/drawing/2014/main" id="{5CCDB024-589C-6400-193B-A4B314C246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7D143E86-E278-1147-450A-755B1493D5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56BEE5C-6A6D-8E46-B073-950146DD052D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2696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F0BFD80F-B24C-1A87-98E0-6000F06650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>
            <a:extLst>
              <a:ext uri="{FF2B5EF4-FFF2-40B4-BE49-F238E27FC236}">
                <a16:creationId xmlns:a16="http://schemas.microsoft.com/office/drawing/2014/main" id="{5CCDB024-589C-6400-193B-A4B314C246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7D143E86-E278-1147-450A-755B1493D5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56BEE5C-6A6D-8E46-B073-950146DD052D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6757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F0BFD80F-B24C-1A87-98E0-6000F06650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>
            <a:extLst>
              <a:ext uri="{FF2B5EF4-FFF2-40B4-BE49-F238E27FC236}">
                <a16:creationId xmlns:a16="http://schemas.microsoft.com/office/drawing/2014/main" id="{5CCDB024-589C-6400-193B-A4B314C246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7D143E86-E278-1147-450A-755B1493D5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56BEE5C-6A6D-8E46-B073-950146DD052D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1949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20503D-60CB-6644-9A01-D2D1F3C1CCCD}" type="datetimeFigureOut">
              <a:rPr lang="en-US" smtClean="0"/>
              <a:pPr>
                <a:defRPr/>
              </a:pPr>
              <a:t>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A8130B-DDBE-4E4E-9466-EDF753B3CC3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080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F5DA06-911A-7343-B03F-1A762448C4E3}" type="datetimeFigureOut">
              <a:rPr lang="en-US" smtClean="0"/>
              <a:pPr>
                <a:defRPr/>
              </a:pPr>
              <a:t>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4F1B66-4906-9F48-8983-B5627C17098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719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D9940C3-F353-9044-A4A7-3FF7984F8C77}" type="datetimeFigureOut">
              <a:rPr lang="en-US" smtClean="0"/>
              <a:pPr>
                <a:defRPr/>
              </a:pPr>
              <a:t>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D7276B-6F11-6A4B-873F-CB4B23DA393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265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1BC06F-C5D8-3043-9C28-078265BE14F7}" type="datetimeFigureOut">
              <a:rPr lang="en-US" smtClean="0"/>
              <a:pPr>
                <a:defRPr/>
              </a:pPr>
              <a:t>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942878-670C-C44F-925A-C7395ABAB43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263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119B8C-F870-B748-B095-B4171270EE76}" type="datetimeFigureOut">
              <a:rPr lang="en-US" smtClean="0"/>
              <a:pPr>
                <a:defRPr/>
              </a:pPr>
              <a:t>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025910-75ED-6F44-8458-D5857223637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13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1967C9-746A-1A42-B0CE-853DAC791000}" type="datetimeFigureOut">
              <a:rPr lang="en-US" smtClean="0"/>
              <a:pPr>
                <a:defRPr/>
              </a:pPr>
              <a:t>2/13/2025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7CA209-B985-C64D-A713-6AC76D52F21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0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A018C0-6CBD-B941-950A-F9FBAB09EF80}" type="datetimeFigureOut">
              <a:rPr lang="en-US" smtClean="0"/>
              <a:pPr>
                <a:defRPr/>
              </a:pPr>
              <a:t>2/13/2025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DA3298-BC80-FD45-BF1B-A08C02AB442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104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F049DA-CD9B-7D4A-BBCD-42066A9C575C}" type="datetimeFigureOut">
              <a:rPr lang="en-US" smtClean="0"/>
              <a:pPr>
                <a:defRPr/>
              </a:pPr>
              <a:t>2/13/2025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E6013C-A072-8944-B5FF-70CC8F6C880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395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40584E-BC49-A248-B907-A8163B170CF7}" type="datetimeFigureOut">
              <a:rPr lang="en-US" smtClean="0"/>
              <a:pPr>
                <a:defRPr/>
              </a:pPr>
              <a:t>2/13/2025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ACFB73-46A6-5540-97D2-8F614745456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985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F1A97FC-C740-E34A-BD34-83F1B4E23EE9}" type="datetimeFigureOut">
              <a:rPr lang="en-US" smtClean="0"/>
              <a:pPr>
                <a:defRPr/>
              </a:pPr>
              <a:t>2/13/2025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9DAB82-48EB-444A-8BF7-CCA5BD71AE4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024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A9EA89-1B11-CB43-86C9-4DAE282D6C35}" type="datetimeFigureOut">
              <a:rPr lang="en-US" smtClean="0"/>
              <a:pPr>
                <a:defRPr/>
              </a:pPr>
              <a:t>2/13/2025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3DEDD1-7FC7-574C-9ED1-DEF3AF4DED8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560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24FE210-3643-9040-AE67-AF5418B17260}" type="datetimeFigureOut">
              <a:rPr lang="en-US" smtClean="0"/>
              <a:pPr>
                <a:defRPr/>
              </a:pPr>
              <a:t>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5EE485-17BB-3E4F-AE19-E2C90FA8FDF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8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3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3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3.jpeg"/><Relationship Id="rId7" Type="http://schemas.openxmlformats.org/officeDocument/2006/relationships/image" Target="../media/image5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5.emf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5.emf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e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hyperlink" Target="http://www.statwarscompetition.com/climatechallenge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5.emf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5.emf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5.emf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5.emf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0759386-AC82-4EE0-25FC-263D15BA3F8F}"/>
              </a:ext>
            </a:extLst>
          </p:cNvPr>
          <p:cNvSpPr txBox="1"/>
          <p:nvPr/>
        </p:nvSpPr>
        <p:spPr>
          <a:xfrm>
            <a:off x="258104" y="2690144"/>
            <a:ext cx="4488994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00" b="1" dirty="0">
                <a:solidFill>
                  <a:schemeClr val="bg1"/>
                </a:solidFill>
                <a:latin typeface="Ubuntu" panose="020B0504030602030204" pitchFamily="34" charset="0"/>
                <a:ea typeface="Arial" panose="020B0604020202020204" pitchFamily="34" charset="0"/>
              </a:rPr>
              <a:t>Lesson Three: Calculating your Carbon Footprint </a:t>
            </a:r>
          </a:p>
          <a:p>
            <a:r>
              <a:rPr lang="en-GB" sz="1300" b="1" dirty="0">
                <a:solidFill>
                  <a:schemeClr val="bg1"/>
                </a:solidFill>
                <a:latin typeface="Ubuntu" panose="020B0504030602030204" pitchFamily="34" charset="0"/>
                <a:ea typeface="Arial" panose="020B0604020202020204" pitchFamily="34" charset="0"/>
              </a:rPr>
              <a:t>Lesson Four: Preparing Data &amp; Descriptive Analysis</a:t>
            </a:r>
          </a:p>
          <a:p>
            <a:r>
              <a:rPr lang="en-GB" sz="1300" b="1" dirty="0">
                <a:solidFill>
                  <a:schemeClr val="bg1"/>
                </a:solidFill>
                <a:latin typeface="Ubuntu" panose="020B0504030602030204" pitchFamily="34" charset="0"/>
                <a:ea typeface="Arial" panose="020B0604020202020204" pitchFamily="34" charset="0"/>
              </a:rPr>
              <a:t>Lesson Five: Presenting Data </a:t>
            </a:r>
          </a:p>
          <a:p>
            <a:r>
              <a:rPr lang="en-GB" sz="1300" b="1" dirty="0">
                <a:solidFill>
                  <a:schemeClr val="bg1"/>
                </a:solidFill>
                <a:latin typeface="Ubuntu" panose="020B0504030602030204" pitchFamily="34" charset="0"/>
                <a:ea typeface="Arial" panose="020B0604020202020204" pitchFamily="34" charset="0"/>
              </a:rPr>
              <a:t>Lesson Six: Further Research</a:t>
            </a:r>
          </a:p>
          <a:p>
            <a:endParaRPr lang="en-GB" sz="1300" b="1" dirty="0">
              <a:solidFill>
                <a:schemeClr val="bg1"/>
              </a:solidFill>
              <a:latin typeface="Ubuntu" panose="020B0504030602030204" pitchFamily="34" charset="0"/>
              <a:ea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0B4D732-3228-965D-C9BA-74B3CD850DFE}"/>
              </a:ext>
            </a:extLst>
          </p:cNvPr>
          <p:cNvSpPr txBox="1"/>
          <p:nvPr/>
        </p:nvSpPr>
        <p:spPr>
          <a:xfrm>
            <a:off x="258104" y="1344818"/>
            <a:ext cx="20499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800" b="1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STEP 2:</a:t>
            </a:r>
            <a:endParaRPr lang="en-US" sz="3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8CF8E71-0270-5FCE-21C1-011ADA396C56}"/>
              </a:ext>
            </a:extLst>
          </p:cNvPr>
          <p:cNvSpPr txBox="1"/>
          <p:nvPr/>
        </p:nvSpPr>
        <p:spPr>
          <a:xfrm>
            <a:off x="258104" y="1959799"/>
            <a:ext cx="36557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Calculate and Analyse your Carbon Footprint. 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CC917875-29BB-F86F-7F04-2D87B5BC4B8B}"/>
              </a:ext>
            </a:extLst>
          </p:cNvPr>
          <p:cNvCxnSpPr>
            <a:cxnSpLocks/>
          </p:cNvCxnSpPr>
          <p:nvPr/>
        </p:nvCxnSpPr>
        <p:spPr>
          <a:xfrm>
            <a:off x="323916" y="3637360"/>
            <a:ext cx="3809838" cy="0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D35E47EF-1A02-7885-E486-3BECA6AFD69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916" y="269989"/>
            <a:ext cx="2379683" cy="9930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BC3B5DA-7E2F-EE64-484E-5131BEE600B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5752" y="1266756"/>
            <a:ext cx="679734" cy="7158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61EC1B7-0BD2-8DF3-8494-2CCCEA6E55B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62851" y="201436"/>
            <a:ext cx="992248" cy="9922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418740D-8868-AB1C-7991-0236A17B3B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7099" y="3674878"/>
            <a:ext cx="2238321" cy="697798"/>
          </a:xfrm>
          <a:prstGeom prst="rect">
            <a:avLst/>
          </a:prstGeom>
        </p:spPr>
      </p:pic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C4DB5F4-1B18-C3BE-F1AD-2311443BAAE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751" y="4254000"/>
            <a:ext cx="1999015" cy="50873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AA31A82-19E6-75CF-2BCC-9A7E31BB4C6A}"/>
              </a:ext>
            </a:extLst>
          </p:cNvPr>
          <p:cNvSpPr txBox="1"/>
          <p:nvPr/>
        </p:nvSpPr>
        <p:spPr>
          <a:xfrm>
            <a:off x="306751" y="4708730"/>
            <a:ext cx="2873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900" b="1" dirty="0">
                <a:effectLst/>
                <a:latin typeface="Ubuntu" panose="020B0504030602030204" pitchFamily="34" charset="0"/>
              </a:rPr>
              <a:t>2021-2024</a:t>
            </a:r>
            <a:endParaRPr lang="en-GB" sz="900" dirty="0">
              <a:effectLst/>
              <a:latin typeface="Ubuntu" panose="020B0504030602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32360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119C547-1025-17BD-A7C1-9AD4FA0079CB}"/>
              </a:ext>
            </a:extLst>
          </p:cNvPr>
          <p:cNvSpPr txBox="1"/>
          <p:nvPr/>
        </p:nvSpPr>
        <p:spPr>
          <a:xfrm>
            <a:off x="292056" y="1163531"/>
            <a:ext cx="367682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r>
              <a:rPr lang="en-US" sz="1500" dirty="0">
                <a:latin typeface="Ubuntu" panose="020B0504030602030204" pitchFamily="34" charset="0"/>
              </a:rPr>
              <a:t>Remember to always title your charts, and make sure your labels are clear and correct.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dirty="0">
              <a:latin typeface="Ubuntu" panose="020B0504030602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r>
              <a:rPr lang="en-US" sz="1500" b="1" dirty="0">
                <a:latin typeface="Ubuntu" panose="020B0504030602030204" pitchFamily="34" charset="0"/>
              </a:rPr>
              <a:t>Here are some chart examples: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dirty="0">
              <a:latin typeface="Ubuntu" panose="020B0504030602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7899534-37B1-02F0-0980-656741C04A31}"/>
              </a:ext>
            </a:extLst>
          </p:cNvPr>
          <p:cNvSpPr txBox="1"/>
          <p:nvPr/>
        </p:nvSpPr>
        <p:spPr>
          <a:xfrm>
            <a:off x="2728647" y="268084"/>
            <a:ext cx="549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CHART EXAMPLES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67FF184-2AA8-931B-6226-FCDCFDF94EB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3628" y="1555349"/>
            <a:ext cx="4353516" cy="258290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7DC826-1419-6B5D-DA36-381437E6745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662" y="2505639"/>
            <a:ext cx="2224559" cy="15594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4F00AE-5F4C-0010-80CC-21FD4EB5D2C4}"/>
              </a:ext>
            </a:extLst>
          </p:cNvPr>
          <p:cNvSpPr txBox="1"/>
          <p:nvPr/>
        </p:nvSpPr>
        <p:spPr>
          <a:xfrm>
            <a:off x="4071868" y="1005247"/>
            <a:ext cx="2015308" cy="7801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2D91D6"/>
                </a:solidFill>
                <a:latin typeface="Ubuntu" panose="020B0504030602030204" pitchFamily="34" charset="0"/>
              </a:rPr>
              <a:t>Pie Chart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solidFill>
                <a:srgbClr val="2D91D6"/>
              </a:solidFill>
              <a:latin typeface="Ubuntu" panose="020B0504030602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7D4FB6-2E78-6669-36F5-A7727AC13FF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1129" y="110194"/>
            <a:ext cx="679734" cy="7158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243A786-4CC8-DE5F-600B-1E323C9A33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AC3BB5C4-6F74-3584-5AC7-9A1C0DCDDB1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5428A58-A30C-E16A-4C5C-8C32890837FB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2884935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3317E22-A64B-BC3F-F7CD-34117BA881EF}"/>
              </a:ext>
            </a:extLst>
          </p:cNvPr>
          <p:cNvSpPr txBox="1"/>
          <p:nvPr/>
        </p:nvSpPr>
        <p:spPr>
          <a:xfrm>
            <a:off x="2728647" y="268084"/>
            <a:ext cx="549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CHART EXAMPLES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134435-B86B-B203-0C2A-DF0F34F9001D}"/>
              </a:ext>
            </a:extLst>
          </p:cNvPr>
          <p:cNvSpPr txBox="1"/>
          <p:nvPr/>
        </p:nvSpPr>
        <p:spPr>
          <a:xfrm>
            <a:off x="215485" y="973442"/>
            <a:ext cx="2015308" cy="7801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2D91D6"/>
                </a:solidFill>
                <a:latin typeface="Ubuntu" panose="020B0504030602030204" pitchFamily="34" charset="0"/>
              </a:rPr>
              <a:t>Bar Chart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solidFill>
                <a:srgbClr val="2D91D6"/>
              </a:solidFill>
              <a:latin typeface="Ubuntu" panose="020B0504030602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5CE6F3-BE3D-3A1C-E030-203AF0E172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6445" y="1334393"/>
            <a:ext cx="4533900" cy="244792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4274A52-3DBC-34D2-A922-0EBB465F7D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359" y="1558230"/>
            <a:ext cx="3571875" cy="20002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03BF4E-5454-2CAD-EACF-D2B3F5D52FE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1129" y="110194"/>
            <a:ext cx="679734" cy="71589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F8C8537-39EF-8C48-7FF5-7B8AEBDA49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B675E477-86D3-D115-5DB9-5DD674E9E0F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5F71136-A307-9031-89F0-30C55D49B9DA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7760619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1E635AC-67A0-363A-6E08-8DEB5D0053F1}"/>
              </a:ext>
            </a:extLst>
          </p:cNvPr>
          <p:cNvSpPr txBox="1"/>
          <p:nvPr/>
        </p:nvSpPr>
        <p:spPr>
          <a:xfrm>
            <a:off x="2728647" y="268084"/>
            <a:ext cx="549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CHART EXAMPLES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952B68-2F71-DCE4-2952-6566C0F52C3B}"/>
              </a:ext>
            </a:extLst>
          </p:cNvPr>
          <p:cNvSpPr txBox="1"/>
          <p:nvPr/>
        </p:nvSpPr>
        <p:spPr>
          <a:xfrm>
            <a:off x="215484" y="973442"/>
            <a:ext cx="3243333" cy="1149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2D91D6"/>
                </a:solidFill>
                <a:latin typeface="Ubuntu" panose="020B0504030602030204" pitchFamily="34" charset="0"/>
              </a:rPr>
              <a:t>Column Chart (Clustered)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solidFill>
                <a:srgbClr val="2D91D6"/>
              </a:solidFill>
              <a:latin typeface="Ubuntu" panose="020B0504030602030204" pitchFamily="34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solidFill>
                <a:srgbClr val="2D91D6"/>
              </a:solidFill>
              <a:latin typeface="Ubuntu" panose="020B0504030602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15D828-FFA1-B721-FAD5-E909A38EC89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9963" y="1301191"/>
            <a:ext cx="4818851" cy="286504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4DC4C63-16FA-9EA6-D3F6-5DE25AAB7C7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616" y="1459220"/>
            <a:ext cx="3263476" cy="26207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6C43A65-A3AD-C314-C68A-84ABA160FD7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1129" y="110194"/>
            <a:ext cx="679734" cy="71589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D73F0E7-AE76-0D70-159F-4F3F8438CE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357CBFC4-23AB-020D-502A-AD32C7E2E52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F20F300-13E2-5589-D4D0-41A4BE8A33F1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999957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119C547-1025-17BD-A7C1-9AD4FA0079CB}"/>
              </a:ext>
            </a:extLst>
          </p:cNvPr>
          <p:cNvSpPr txBox="1"/>
          <p:nvPr/>
        </p:nvSpPr>
        <p:spPr>
          <a:xfrm>
            <a:off x="292056" y="1163531"/>
            <a:ext cx="6482455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r>
              <a:rPr lang="en-US" sz="1500" dirty="0">
                <a:latin typeface="Ubuntu" panose="020B0504030602030204" pitchFamily="34" charset="0"/>
              </a:rPr>
              <a:t>You can also hand draw charts. These could be even better than charts made using your computer because you can be more creative!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dirty="0">
              <a:latin typeface="Ubuntu" panose="020B0504030602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7899534-37B1-02F0-0980-656741C04A31}"/>
              </a:ext>
            </a:extLst>
          </p:cNvPr>
          <p:cNvSpPr txBox="1"/>
          <p:nvPr/>
        </p:nvSpPr>
        <p:spPr>
          <a:xfrm>
            <a:off x="2728647" y="268084"/>
            <a:ext cx="549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CHART EXAMPLES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1E1996-3B6E-8AE5-AFB1-7E145A9661E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3436" y="1948361"/>
            <a:ext cx="2580980" cy="1800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7" name="Picture 2" descr="4,604 Hand drawn pie chart Images, Stock Photos &amp; Vectors | Shutterstock">
            <a:extLst>
              <a:ext uri="{FF2B5EF4-FFF2-40B4-BE49-F238E27FC236}">
                <a16:creationId xmlns:a16="http://schemas.microsoft.com/office/drawing/2014/main" id="{8AB26044-9AE3-E3BE-567E-7591BCF7D3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72776" y="1948361"/>
            <a:ext cx="1826187" cy="180000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9,105 Bar graph sketch Images, Stock Photos &amp; Vectors | Shutterstock">
            <a:extLst>
              <a:ext uri="{FF2B5EF4-FFF2-40B4-BE49-F238E27FC236}">
                <a16:creationId xmlns:a16="http://schemas.microsoft.com/office/drawing/2014/main" id="{C03509C9-9B67-6514-B1CA-3E7FCDDA11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6043" y="1948361"/>
            <a:ext cx="3202260" cy="180000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543A0B4-705A-52E6-30D8-43AE1FF5BAC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1129" y="110194"/>
            <a:ext cx="679734" cy="71589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F114136-792B-09D7-67B2-71C4893585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64AE611D-B7B3-39FA-DAC9-4AF310DB50C5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11DEF19-07FA-136B-4B67-0479976F31B6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40811014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3317E22-A64B-BC3F-F7CD-34117BA881EF}"/>
              </a:ext>
            </a:extLst>
          </p:cNvPr>
          <p:cNvSpPr txBox="1"/>
          <p:nvPr/>
        </p:nvSpPr>
        <p:spPr>
          <a:xfrm>
            <a:off x="2728647" y="268084"/>
            <a:ext cx="549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CROSS TABULATION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2B2BA2-A124-D08A-D86C-401458FDC28A}"/>
              </a:ext>
            </a:extLst>
          </p:cNvPr>
          <p:cNvSpPr txBox="1"/>
          <p:nvPr/>
        </p:nvSpPr>
        <p:spPr>
          <a:xfrm>
            <a:off x="292057" y="1163531"/>
            <a:ext cx="4399214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r>
              <a:rPr lang="en-US" sz="1500" dirty="0">
                <a:latin typeface="Ubuntu" panose="020B0504030602030204" pitchFamily="34" charset="0"/>
              </a:rPr>
              <a:t>Data can also be represented by creating new tables using your data. This is when two variables are compared against each other, allowing initial insights into patterns in the data. 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dirty="0">
              <a:latin typeface="Ubuntu" panose="020B0504030602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r>
              <a:rPr lang="en-US" sz="1500" dirty="0">
                <a:latin typeface="Ubuntu" panose="020B0504030602030204" pitchFamily="34" charset="0"/>
              </a:rPr>
              <a:t>The table shows that more tap water was drank by the team this week than bottled water. But more Co2 was produced by drinking bottled water.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dirty="0">
              <a:latin typeface="Ubuntu" panose="020B0504030602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r>
              <a:rPr lang="en-US" sz="1500" dirty="0">
                <a:latin typeface="Ubuntu" panose="020B0504030602030204" pitchFamily="34" charset="0"/>
              </a:rPr>
              <a:t>In fact, the calculator has rounded Co2 from tap water to zero because the value is so low.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dirty="0">
              <a:latin typeface="Ubuntu" panose="020B0504030602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dirty="0">
              <a:latin typeface="Ubuntu" panose="020B0504030602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6477E6-AC5E-65A7-CE87-C9E5B2057A2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5758" y="1174396"/>
            <a:ext cx="4012040" cy="165112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C98B147-5C22-FF06-8CAC-B96369AEC5AA}"/>
              </a:ext>
            </a:extLst>
          </p:cNvPr>
          <p:cNvSpPr txBox="1"/>
          <p:nvPr/>
        </p:nvSpPr>
        <p:spPr>
          <a:xfrm>
            <a:off x="4702422" y="3020720"/>
            <a:ext cx="4012040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r>
              <a:rPr lang="en-US" sz="1500" b="1" dirty="0">
                <a:solidFill>
                  <a:srgbClr val="6CB756"/>
                </a:solidFill>
                <a:latin typeface="Ubuntu" panose="020B0504030602030204" pitchFamily="34" charset="0"/>
              </a:rPr>
              <a:t>Can you think of why bottled water has more CO2 produced?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b="1" dirty="0">
              <a:solidFill>
                <a:srgbClr val="6CB756"/>
              </a:solidFill>
              <a:latin typeface="Ubuntu" panose="020B0504030602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r>
              <a:rPr lang="en-US" sz="1500" b="1" dirty="0">
                <a:solidFill>
                  <a:srgbClr val="6CB756"/>
                </a:solidFill>
                <a:latin typeface="Ubuntu" panose="020B0504030602030204" pitchFamily="34" charset="0"/>
              </a:rPr>
              <a:t>What processes go into creating a bottle of water compared to tap water?</a:t>
            </a:r>
            <a:endParaRPr lang="en-US" sz="1500" b="1" dirty="0">
              <a:latin typeface="Ubuntu" panose="020B0504030602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dirty="0">
              <a:latin typeface="Ubuntu" panose="020B0504030602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dirty="0">
              <a:latin typeface="Ubuntu" panose="020B0504030602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3733F13-D850-E474-E57A-8C3A4A1AB78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1129" y="110194"/>
            <a:ext cx="679734" cy="7158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A3DF8C6-45FE-598D-01EF-A20815B950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6" name="Picture 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7744A884-C92A-802E-47D1-8B813F1810E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4331D3B-65E5-A96A-751E-FC11100FD17E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581312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955B2A14-3E43-ECE5-7039-8296ED999A1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1129" y="110194"/>
            <a:ext cx="679734" cy="71589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1E635AC-67A0-363A-6E08-8DEB5D0053F1}"/>
              </a:ext>
            </a:extLst>
          </p:cNvPr>
          <p:cNvSpPr txBox="1"/>
          <p:nvPr/>
        </p:nvSpPr>
        <p:spPr>
          <a:xfrm>
            <a:off x="2728647" y="268084"/>
            <a:ext cx="549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ANALYSING THE SURVEYS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7F68DC-E3B5-40DB-FF5C-5F61E2C91D16}"/>
              </a:ext>
            </a:extLst>
          </p:cNvPr>
          <p:cNvSpPr txBox="1"/>
          <p:nvPr/>
        </p:nvSpPr>
        <p:spPr>
          <a:xfrm>
            <a:off x="292202" y="1249702"/>
            <a:ext cx="8126413" cy="26268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00000"/>
              <a:buBlip>
                <a:blip r:embed="rId4"/>
              </a:buBlip>
              <a:defRPr/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Ubuntu" panose="020B0504030602030204" pitchFamily="34" charset="0"/>
              </a:rPr>
              <a:t>Let’s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Ubuntu" panose="020B0504030602030204" pitchFamily="34" charset="0"/>
              </a:rPr>
              <a:t>analyse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Ubuntu" panose="020B0504030602030204" pitchFamily="34" charset="0"/>
              </a:rPr>
              <a:t> at the data collected from the surveys.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00000"/>
              <a:buBlip>
                <a:blip r:embed="rId4"/>
              </a:buBlip>
              <a:defRPr/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Ubuntu" panose="020B0504030602030204" pitchFamily="34" charset="0"/>
              </a:rPr>
              <a:t>What information does it tell us?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00000"/>
              <a:buBlip>
                <a:blip r:embed="rId4"/>
              </a:buBlip>
              <a:defRPr/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Ubuntu" panose="020B0504030602030204" pitchFamily="34" charset="0"/>
              </a:rPr>
              <a:t>Are there any surprising answers?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00000"/>
              <a:buBlip>
                <a:blip r:embed="rId4"/>
              </a:buBlip>
              <a:defRPr/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Ubuntu" panose="020B0504030602030204" pitchFamily="34" charset="0"/>
              </a:rPr>
              <a:t>How might we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Ubuntu" panose="020B0504030602030204" pitchFamily="34" charset="0"/>
              </a:rPr>
              <a:t>organise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Ubuntu" panose="020B0504030602030204" pitchFamily="34" charset="0"/>
              </a:rPr>
              <a:t> this information?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00000"/>
              <a:buBlip>
                <a:blip r:embed="rId4"/>
              </a:buBlip>
              <a:defRPr/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Ubuntu" panose="020B0504030602030204" pitchFamily="34" charset="0"/>
              </a:rPr>
              <a:t>What variation is there from class to class or from children to adults? 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00000"/>
              <a:buBlip>
                <a:blip r:embed="rId4"/>
              </a:buBlip>
              <a:defRPr/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Ubuntu" panose="020B0504030602030204" pitchFamily="34" charset="0"/>
              </a:rPr>
              <a:t>Can you find any patterns or correlations?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600" dirty="0">
              <a:solidFill>
                <a:schemeClr val="bg2">
                  <a:lumMod val="25000"/>
                </a:schemeClr>
              </a:solidFill>
              <a:latin typeface="Ubuntu" panose="020B0504030602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743959-9AC4-08EB-55E4-EAE5D9DC4D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4D872DD-36B4-3C85-B58B-05AC1D71A78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F5DAA3-4596-C3EB-8DC0-ABCBB2841944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6488252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9B84BAB-9C0F-9101-0B6A-6EE119612BF0}"/>
              </a:ext>
            </a:extLst>
          </p:cNvPr>
          <p:cNvSpPr txBox="1"/>
          <p:nvPr/>
        </p:nvSpPr>
        <p:spPr>
          <a:xfrm>
            <a:off x="316969" y="2094290"/>
            <a:ext cx="55058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  <a:latin typeface="Ubuntu" panose="020B0504030602030204" pitchFamily="34" charset="0"/>
                <a:ea typeface="Arial" panose="020B0604020202020204" pitchFamily="34" charset="0"/>
              </a:rPr>
              <a:t>You should now have a greater understanding of: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8D162C2-133A-364C-A0CE-B91119A21DCF}"/>
              </a:ext>
            </a:extLst>
          </p:cNvPr>
          <p:cNvSpPr txBox="1"/>
          <p:nvPr/>
        </p:nvSpPr>
        <p:spPr>
          <a:xfrm>
            <a:off x="316969" y="1347881"/>
            <a:ext cx="38469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800" b="1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Summary:</a:t>
            </a:r>
            <a:endParaRPr lang="en-US" sz="3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CC2C0DED-875D-3A06-36AF-F6029ACCDB3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916" y="269989"/>
            <a:ext cx="2379683" cy="99309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EF92219D-EAC9-B6DA-7F96-F65B66F75A9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03599" y="1278480"/>
            <a:ext cx="679734" cy="71589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C23BEDF-8042-9883-1DE0-ACCBC0B243B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62851" y="201436"/>
            <a:ext cx="992248" cy="992248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A1425268-64D6-85F0-D423-73ED0A97C2A6}"/>
              </a:ext>
            </a:extLst>
          </p:cNvPr>
          <p:cNvSpPr txBox="1"/>
          <p:nvPr/>
        </p:nvSpPr>
        <p:spPr>
          <a:xfrm>
            <a:off x="77821" y="2462937"/>
            <a:ext cx="5505855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SzPct val="200000"/>
              <a:buBlip>
                <a:blip r:embed="rId6"/>
              </a:buBlip>
            </a:pPr>
            <a:r>
              <a:rPr lang="en-GB" sz="1400" kern="100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Your own impact on climate change.</a:t>
            </a:r>
          </a:p>
          <a:p>
            <a:pPr marL="285750" indent="-285750">
              <a:buSzPct val="200000"/>
              <a:buBlip>
                <a:blip r:embed="rId6"/>
              </a:buBlip>
            </a:pPr>
            <a:endParaRPr lang="en-GB" sz="1400" kern="100" dirty="0">
              <a:solidFill>
                <a:schemeClr val="bg1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pPr marL="285750" indent="-285750">
              <a:buSzPct val="200000"/>
              <a:buBlip>
                <a:blip r:embed="rId6"/>
              </a:buBlip>
            </a:pPr>
            <a:r>
              <a:rPr lang="en-GB" sz="1400" kern="100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How to display data effectively through graphs, charts and other visuals. </a:t>
            </a:r>
          </a:p>
          <a:p>
            <a:pPr marL="285750" indent="-285750">
              <a:buSzPct val="200000"/>
              <a:buBlip>
                <a:blip r:embed="rId6"/>
              </a:buBlip>
            </a:pPr>
            <a:endParaRPr lang="en-GB" sz="1400" kern="100" dirty="0">
              <a:solidFill>
                <a:schemeClr val="bg1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pPr marL="285750" indent="-285750">
              <a:buSzPct val="200000"/>
              <a:buBlip>
                <a:blip r:embed="rId6"/>
              </a:buBlip>
            </a:pPr>
            <a:r>
              <a:rPr lang="en-GB" sz="1400" kern="100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Collecting and storing data effectively to help understand your impact on climate change. </a:t>
            </a:r>
          </a:p>
          <a:p>
            <a:pPr marL="285750" indent="-285750">
              <a:buSzPct val="200000"/>
              <a:buBlip>
                <a:blip r:embed="rId6"/>
              </a:buBlip>
            </a:pPr>
            <a:endParaRPr lang="en-GB" sz="1400" kern="100" dirty="0">
              <a:solidFill>
                <a:schemeClr val="bg1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pPr>
              <a:buSzPct val="200000"/>
            </a:pPr>
            <a:r>
              <a:rPr lang="en-GB" sz="1400" kern="100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 </a:t>
            </a:r>
            <a:endParaRPr lang="en-GB" sz="1600" kern="100" dirty="0">
              <a:solidFill>
                <a:schemeClr val="bg1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GB" sz="1600" kern="100" dirty="0">
              <a:solidFill>
                <a:schemeClr val="bg1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2C47A2F3-BA90-FD82-BE3E-493448D2F1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03663" y="260620"/>
            <a:ext cx="2238321" cy="697798"/>
          </a:xfrm>
          <a:prstGeom prst="rect">
            <a:avLst/>
          </a:prstGeom>
        </p:spPr>
      </p:pic>
      <p:pic>
        <p:nvPicPr>
          <p:cNvPr id="38" name="Picture 3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22B83B03-C31B-F71E-CFFA-027523B63F8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135" y="322886"/>
            <a:ext cx="1999015" cy="50873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450FF5-1961-D139-764F-A93B884B22CC}"/>
              </a:ext>
            </a:extLst>
          </p:cNvPr>
          <p:cNvSpPr txBox="1"/>
          <p:nvPr/>
        </p:nvSpPr>
        <p:spPr>
          <a:xfrm>
            <a:off x="103264" y="4774515"/>
            <a:ext cx="520067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900" b="1" dirty="0">
                <a:effectLst/>
                <a:latin typeface="Ubuntu" panose="020B0504030602030204" pitchFamily="34" charset="0"/>
              </a:rPr>
              <a:t>2021-2024</a:t>
            </a:r>
            <a:endParaRPr lang="en-GB" sz="900" dirty="0">
              <a:effectLst/>
              <a:latin typeface="Ubuntu" panose="020B0504030602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240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0759386-AC82-4EE0-25FC-263D15BA3F8F}"/>
              </a:ext>
            </a:extLst>
          </p:cNvPr>
          <p:cNvSpPr txBox="1"/>
          <p:nvPr/>
        </p:nvSpPr>
        <p:spPr>
          <a:xfrm>
            <a:off x="287785" y="1046740"/>
            <a:ext cx="82438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6CB756"/>
                </a:solidFill>
                <a:latin typeface="Ubuntu" panose="020B0504030602030204" pitchFamily="34" charset="0"/>
                <a:ea typeface="Arial" panose="020B0604020202020204" pitchFamily="34" charset="0"/>
              </a:rPr>
              <a:t>Lesson Three: Calculating your Carbon Footprint </a:t>
            </a:r>
          </a:p>
          <a:p>
            <a:r>
              <a:rPr lang="en-GB" sz="1600" b="1" dirty="0">
                <a:solidFill>
                  <a:srgbClr val="6CB756"/>
                </a:solidFill>
                <a:latin typeface="Ubuntu" panose="020B0504030602030204" pitchFamily="34" charset="0"/>
                <a:ea typeface="Arial" panose="020B0604020202020204" pitchFamily="34" charset="0"/>
              </a:rPr>
              <a:t>Lesson Four: Preparing Data &amp; Descriptive Analysis</a:t>
            </a:r>
          </a:p>
          <a:p>
            <a:r>
              <a:rPr lang="en-GB" sz="1600" b="1" dirty="0">
                <a:latin typeface="Ubuntu" panose="020B0504030602030204" pitchFamily="34" charset="0"/>
                <a:ea typeface="Arial" panose="020B0604020202020204" pitchFamily="34" charset="0"/>
              </a:rPr>
              <a:t>Lesson Five: Presenting Data </a:t>
            </a:r>
          </a:p>
          <a:p>
            <a:r>
              <a:rPr lang="en-GB" sz="1600" b="1" dirty="0">
                <a:solidFill>
                  <a:srgbClr val="6CB756"/>
                </a:solidFill>
                <a:latin typeface="Ubuntu" panose="020B0504030602030204" pitchFamily="34" charset="0"/>
                <a:ea typeface="Arial" panose="020B0604020202020204" pitchFamily="34" charset="0"/>
              </a:rPr>
              <a:t>Lesson Six: Further Research</a:t>
            </a:r>
          </a:p>
          <a:p>
            <a:endParaRPr lang="en-GB" sz="1600" b="1" dirty="0">
              <a:latin typeface="Ubuntu" panose="020B0504030602030204" pitchFamily="34" charset="0"/>
              <a:ea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0B4D732-3228-965D-C9BA-74B3CD850DFE}"/>
              </a:ext>
            </a:extLst>
          </p:cNvPr>
          <p:cNvSpPr txBox="1"/>
          <p:nvPr/>
        </p:nvSpPr>
        <p:spPr>
          <a:xfrm>
            <a:off x="2680802" y="269023"/>
            <a:ext cx="2049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STEP 2: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8CF8E71-0270-5FCE-21C1-011ADA396C56}"/>
              </a:ext>
            </a:extLst>
          </p:cNvPr>
          <p:cNvSpPr txBox="1"/>
          <p:nvPr/>
        </p:nvSpPr>
        <p:spPr>
          <a:xfrm>
            <a:off x="3646600" y="330579"/>
            <a:ext cx="549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Calculate and Analyse your Carbon Footprint.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4CB3574-E830-576D-0CF2-B245BE57955D}"/>
              </a:ext>
            </a:extLst>
          </p:cNvPr>
          <p:cNvSpPr txBox="1"/>
          <p:nvPr/>
        </p:nvSpPr>
        <p:spPr>
          <a:xfrm>
            <a:off x="287785" y="2169284"/>
            <a:ext cx="4442945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• </a:t>
            </a:r>
            <a:r>
              <a:rPr lang="en-GB" sz="15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Collate and input your own data from Audit Worksheets into the Carbon Footprint Calculator. </a:t>
            </a:r>
          </a:p>
          <a:p>
            <a:endParaRPr lang="en-GB" sz="15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r>
              <a:rPr lang="en-GB" sz="15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• Identify patterns of high CO2 production and 3 changes that can reduce carbon footprint </a:t>
            </a:r>
          </a:p>
          <a:p>
            <a:endParaRPr lang="en-GB" sz="15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r>
              <a:rPr lang="en-GB" sz="15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• Test 3 changes and calculate the potential reduction in CO2.</a:t>
            </a: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US" sz="1600" dirty="0"/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C9CFBE35-F953-8ECF-2409-FB9A0E2CA8B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61108" y="1821131"/>
            <a:ext cx="3480158" cy="2240166"/>
          </a:xfrm>
          <a:prstGeom prst="rect">
            <a:avLst/>
          </a:prstGeom>
          <a:ln w="19050">
            <a:solidFill>
              <a:srgbClr val="6CB756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61366C-A395-106B-59F4-726BB54BA4F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57056" y="111133"/>
            <a:ext cx="679734" cy="71589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E14EBA3-6D64-227E-61EF-D626AA3D55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9" name="Picture 8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61CA2DE5-DF1C-4D4B-95F0-7B42F4E70A9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E37F9D6-B8C6-B229-822A-D1B721991C2A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695485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B0B4D732-3228-965D-C9BA-74B3CD850DFE}"/>
              </a:ext>
            </a:extLst>
          </p:cNvPr>
          <p:cNvSpPr txBox="1"/>
          <p:nvPr/>
        </p:nvSpPr>
        <p:spPr>
          <a:xfrm>
            <a:off x="258103" y="1344818"/>
            <a:ext cx="389560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800" b="1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LESSON FIVE:</a:t>
            </a:r>
            <a:endParaRPr lang="en-US" sz="3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8CF8E71-0270-5FCE-21C1-011ADA396C56}"/>
              </a:ext>
            </a:extLst>
          </p:cNvPr>
          <p:cNvSpPr txBox="1"/>
          <p:nvPr/>
        </p:nvSpPr>
        <p:spPr>
          <a:xfrm>
            <a:off x="258104" y="1959799"/>
            <a:ext cx="36557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Presenting Data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5E47EF-1A02-7885-E486-3BECA6AFD69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916" y="269989"/>
            <a:ext cx="2379683" cy="9930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BC3B5DA-7E2F-EE64-484E-5131BEE600B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0486" y="1220735"/>
            <a:ext cx="679734" cy="7158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61EC1B7-0BD2-8DF3-8494-2CCCEA6E55B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62851" y="201436"/>
            <a:ext cx="992248" cy="9922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5DACD3B-3549-02C1-E3E0-A48664253D33}"/>
              </a:ext>
            </a:extLst>
          </p:cNvPr>
          <p:cNvSpPr txBox="1"/>
          <p:nvPr/>
        </p:nvSpPr>
        <p:spPr>
          <a:xfrm>
            <a:off x="168220" y="3282666"/>
            <a:ext cx="457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200" b="1" dirty="0">
                <a:latin typeface="Ubuntu" panose="020B050403060203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www.statwarscompetition.com/climatechallenge</a:t>
            </a:r>
            <a:endParaRPr lang="en-US" altLang="en-US" sz="1200" b="1" dirty="0">
              <a:latin typeface="Ubuntu" panose="020B0504030602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46EFEB-8FC1-2500-58EA-585111BD9C04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9957" y="3741428"/>
            <a:ext cx="1284872" cy="3635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66A27DF-E83A-D174-AD6B-9A4821754C8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624" y="4104953"/>
            <a:ext cx="2199046" cy="685554"/>
          </a:xfrm>
          <a:prstGeom prst="rect">
            <a:avLst/>
          </a:prstGeom>
        </p:spPr>
      </p:pic>
      <p:pic>
        <p:nvPicPr>
          <p:cNvPr id="12" name="Picture 1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68FDA00C-6A98-229F-6759-3951D15A0C3F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6566" y="3668825"/>
            <a:ext cx="1999015" cy="50873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DEB01E4-C70B-9733-734C-C1DE72BF9C9E}"/>
              </a:ext>
            </a:extLst>
          </p:cNvPr>
          <p:cNvSpPr txBox="1"/>
          <p:nvPr/>
        </p:nvSpPr>
        <p:spPr>
          <a:xfrm>
            <a:off x="135319" y="4716033"/>
            <a:ext cx="2873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900" b="1" dirty="0">
                <a:effectLst/>
                <a:latin typeface="Ubuntu" panose="020B0504030602030204" pitchFamily="34" charset="0"/>
              </a:rPr>
              <a:t>2021-2024</a:t>
            </a:r>
            <a:endParaRPr lang="en-GB" sz="900" dirty="0">
              <a:effectLst/>
              <a:latin typeface="Ubuntu" panose="020B0504030602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4036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8654FE-E026-1BFE-1753-EBF5B2A342EB}"/>
              </a:ext>
            </a:extLst>
          </p:cNvPr>
          <p:cNvSpPr txBox="1"/>
          <p:nvPr/>
        </p:nvSpPr>
        <p:spPr>
          <a:xfrm>
            <a:off x="292202" y="1249702"/>
            <a:ext cx="8126413" cy="18881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00000"/>
              <a:buBlip>
                <a:blip r:embed="rId3"/>
              </a:buBlip>
              <a:defRPr/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Ubuntu" panose="020B0504030602030204" pitchFamily="34" charset="0"/>
              </a:rPr>
              <a:t>Identify your own impact on climate change.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00000"/>
              <a:buBlip>
                <a:blip r:embed="rId3"/>
              </a:buBlip>
              <a:defRPr/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Ubuntu" panose="020B0504030602030204" pitchFamily="34" charset="0"/>
              </a:rPr>
              <a:t>Display data effectively through graphs, charts and other visuals. 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00000"/>
              <a:buBlip>
                <a:blip r:embed="rId3"/>
              </a:buBlip>
              <a:defRPr/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Ubuntu" panose="020B0504030602030204" pitchFamily="34" charset="0"/>
              </a:rPr>
              <a:t>Collect and store data effectively to help understand your impact on climate change. 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600" dirty="0">
              <a:solidFill>
                <a:schemeClr val="bg2">
                  <a:lumMod val="25000"/>
                </a:schemeClr>
              </a:solidFill>
              <a:latin typeface="Ubuntu" panose="020B0504030602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9DE7966-ED74-1E17-2F62-250BF6469052}"/>
              </a:ext>
            </a:extLst>
          </p:cNvPr>
          <p:cNvSpPr txBox="1"/>
          <p:nvPr/>
        </p:nvSpPr>
        <p:spPr>
          <a:xfrm>
            <a:off x="2751655" y="299801"/>
            <a:ext cx="549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LESSON OBJECTIONS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924689-AA5F-C7C9-14DF-F3A0C85EB4F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1129" y="110194"/>
            <a:ext cx="679734" cy="7158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9BB6762-0F53-3F8D-A4EE-DAD5ADFED5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6" name="Picture 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954C2139-20B7-87D8-9591-92D2C78EC8A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218C8B4-0878-071A-8B6A-C337FE9D94F1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D721FB-64FA-212F-92EF-E9F63BF1210E}"/>
              </a:ext>
            </a:extLst>
          </p:cNvPr>
          <p:cNvSpPr txBox="1"/>
          <p:nvPr/>
        </p:nvSpPr>
        <p:spPr>
          <a:xfrm>
            <a:off x="2742029" y="269023"/>
            <a:ext cx="549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REPRESENTING THE DATA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2FCEBD-D802-730E-17C5-7D7C0D74E218}"/>
              </a:ext>
            </a:extLst>
          </p:cNvPr>
          <p:cNvSpPr txBox="1"/>
          <p:nvPr/>
        </p:nvSpPr>
        <p:spPr>
          <a:xfrm>
            <a:off x="1700508" y="1948503"/>
            <a:ext cx="5742984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r>
              <a:rPr lang="en-US" sz="1500" dirty="0">
                <a:latin typeface="Ubuntu" panose="020B0504030602030204" pitchFamily="34" charset="0"/>
              </a:rPr>
              <a:t>Let’s look at the different ways we could display our data and give it a try! Remember you can share the tasks amongst your group​.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b="1" dirty="0">
              <a:solidFill>
                <a:srgbClr val="6CB756"/>
              </a:solidFill>
              <a:latin typeface="Ubuntu" panose="020B050403060203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r>
              <a:rPr lang="en-US" sz="1500" b="1" dirty="0">
                <a:solidFill>
                  <a:srgbClr val="6CB756"/>
                </a:solidFill>
                <a:latin typeface="Ubuntu" panose="020B0504030602030204" pitchFamily="34" charset="0"/>
              </a:rPr>
              <a:t>You must be able to explain any visuals you make!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4180613-E6CE-70D4-33BA-510DBFD2DD1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1129" y="110194"/>
            <a:ext cx="679734" cy="7158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FE1180A-0370-5713-A802-311BE66CF3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8B55012-8573-544D-4D33-845B21B1894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6BC5CEA-393A-F425-8A84-C51B1DFD223B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754995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E656213F-F5F3-250B-38C7-0550645645DC}"/>
              </a:ext>
            </a:extLst>
          </p:cNvPr>
          <p:cNvSpPr txBox="1"/>
          <p:nvPr/>
        </p:nvSpPr>
        <p:spPr>
          <a:xfrm>
            <a:off x="2696841" y="269023"/>
            <a:ext cx="549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MAKING A CHART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3BA86C-8206-0566-54D7-87F9286272FA}"/>
              </a:ext>
            </a:extLst>
          </p:cNvPr>
          <p:cNvSpPr txBox="1"/>
          <p:nvPr/>
        </p:nvSpPr>
        <p:spPr>
          <a:xfrm>
            <a:off x="292056" y="1041329"/>
            <a:ext cx="3670344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r>
              <a:rPr lang="en-US" sz="1500" dirty="0">
                <a:latin typeface="Ubuntu" panose="020B0504030602030204" pitchFamily="34" charset="0"/>
              </a:rPr>
              <a:t>First, create a </a:t>
            </a:r>
            <a:r>
              <a:rPr lang="en-US" sz="1500" b="1" dirty="0">
                <a:latin typeface="Ubuntu" panose="020B0504030602030204" pitchFamily="34" charset="0"/>
              </a:rPr>
              <a:t>new</a:t>
            </a:r>
            <a:r>
              <a:rPr lang="en-US" sz="1500" dirty="0">
                <a:latin typeface="Ubuntu" panose="020B0504030602030204" pitchFamily="34" charset="0"/>
              </a:rPr>
              <a:t> spreadsheet.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dirty="0">
              <a:latin typeface="Ubuntu" panose="020B0504030602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dirty="0">
              <a:latin typeface="Ubuntu" panose="020B0504030602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dirty="0">
              <a:latin typeface="Ubuntu" panose="020B0504030602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dirty="0">
              <a:latin typeface="Ubuntu" panose="020B0504030602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dirty="0">
              <a:latin typeface="Ubuntu" panose="020B0504030602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dirty="0">
              <a:latin typeface="Ubuntu" panose="020B0504030602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dirty="0">
              <a:latin typeface="Ubuntu" panose="020B0504030602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r>
              <a:rPr lang="en-US" sz="1500" dirty="0">
                <a:latin typeface="Ubuntu" panose="020B0504030602030204" pitchFamily="34" charset="0"/>
              </a:rPr>
              <a:t>Then go back to your group calculator spreadsheet and select all the cells you want to include in your chart, including the column title cells.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dirty="0">
              <a:latin typeface="Ubuntu" panose="020B0504030602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b="1" dirty="0">
              <a:solidFill>
                <a:srgbClr val="6CB756"/>
              </a:solidFill>
              <a:latin typeface="Ubuntu Light" panose="020B0304030602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0F75EA4-ECE1-F91C-436C-B5485775A81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012" y="1519557"/>
            <a:ext cx="1711017" cy="122035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15AEF0-20CA-7144-FBAB-447D50E14E6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55757" y="1475464"/>
            <a:ext cx="4479231" cy="206818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5ED8C10-A315-4FA8-F88E-78DD3A9B937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1129" y="110194"/>
            <a:ext cx="679734" cy="7158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0334431-0B79-CC2E-6DE7-B031A12DCC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158ED570-A47D-8D18-C05C-F629CF8E7D99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D2E4AEA-7BDE-10CA-2C00-EEADE1A3107F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664050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105F3EE-D3E9-AAB0-B1ED-2BF2E0D0CFAF}"/>
              </a:ext>
            </a:extLst>
          </p:cNvPr>
          <p:cNvSpPr txBox="1"/>
          <p:nvPr/>
        </p:nvSpPr>
        <p:spPr>
          <a:xfrm>
            <a:off x="226235" y="1084866"/>
            <a:ext cx="2811255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r>
              <a:rPr lang="en-US" sz="1500" dirty="0">
                <a:latin typeface="Ubuntu" panose="020B0504030602030204" pitchFamily="34" charset="0"/>
              </a:rPr>
              <a:t>You should always select the item name cells as well as the data cells.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dirty="0">
              <a:latin typeface="Ubuntu" panose="020B0504030602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r>
              <a:rPr lang="en-US" sz="1500" dirty="0">
                <a:latin typeface="Ubuntu" panose="020B0504030602030204" pitchFamily="34" charset="0"/>
              </a:rPr>
              <a:t>Multiple cells can be selected by holding down the Ctrl key and clicking on the cells you want to include.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dirty="0">
              <a:latin typeface="Ubuntu" panose="020B0504030602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DF1AAE-778C-9617-2FA5-9E12779530ED}"/>
              </a:ext>
            </a:extLst>
          </p:cNvPr>
          <p:cNvSpPr txBox="1"/>
          <p:nvPr/>
        </p:nvSpPr>
        <p:spPr>
          <a:xfrm>
            <a:off x="2696841" y="269023"/>
            <a:ext cx="549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MAKING A CHART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E360E4-472E-0EBF-C0B6-E7D420F987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69482" y="1160983"/>
            <a:ext cx="5542413" cy="255908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91BCDF0-D022-9598-11E6-D2521C816C9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1129" y="110194"/>
            <a:ext cx="679734" cy="7158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3B3FA5-78A7-C338-EB1B-95E234F4EC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E2B1D1AF-8216-291B-73E5-15315E3251D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368545A-D072-39A6-380D-B6941078ACEC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3935663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F9C7A59-CB65-781E-EA4E-3A240B608F09}"/>
              </a:ext>
            </a:extLst>
          </p:cNvPr>
          <p:cNvSpPr txBox="1"/>
          <p:nvPr/>
        </p:nvSpPr>
        <p:spPr>
          <a:xfrm>
            <a:off x="292056" y="1163531"/>
            <a:ext cx="4163212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r>
              <a:rPr lang="en-US" sz="1500" dirty="0">
                <a:latin typeface="Ubuntu" panose="020B0504030602030204" pitchFamily="34" charset="0"/>
              </a:rPr>
              <a:t>Copy and paste your selected cells, into the new spreadsheet.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dirty="0">
              <a:latin typeface="Ubuntu" panose="020B0504030602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r>
              <a:rPr lang="en-US" sz="1500" dirty="0">
                <a:latin typeface="Ubuntu" panose="020B0504030602030204" pitchFamily="34" charset="0"/>
              </a:rPr>
              <a:t>Select all the cells again, select the insert tab at the top of the window, and then choose a chart type.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dirty="0">
              <a:latin typeface="Ubuntu" panose="020B0504030602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28114A6-6424-F0EA-F71B-62DBF08F1AC1}"/>
              </a:ext>
            </a:extLst>
          </p:cNvPr>
          <p:cNvSpPr txBox="1"/>
          <p:nvPr/>
        </p:nvSpPr>
        <p:spPr>
          <a:xfrm>
            <a:off x="2696841" y="269023"/>
            <a:ext cx="549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MAKING A CHART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87B6F3-5A05-9F28-A065-B68683425C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2392" y="1127498"/>
            <a:ext cx="3671849" cy="323007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01BC960-CDE1-E18B-C397-C9B8392A124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1129" y="110194"/>
            <a:ext cx="679734" cy="7158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3DEA30-BF92-BA7D-FAEC-E3FB28C8AE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ED265D0C-D32A-53C8-F544-78E04C52F8A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699BD1E-5F78-EC92-7D2A-03753A72B4FA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9649186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698FA396-C020-4ABD-ED41-8ED3DE2E338E}"/>
              </a:ext>
            </a:extLst>
          </p:cNvPr>
          <p:cNvSpPr txBox="1"/>
          <p:nvPr/>
        </p:nvSpPr>
        <p:spPr>
          <a:xfrm>
            <a:off x="292056" y="1163531"/>
            <a:ext cx="4814965" cy="30931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r>
              <a:rPr lang="en-US" sz="1500" dirty="0">
                <a:latin typeface="Ubuntu" panose="020B0504030602030204" pitchFamily="34" charset="0"/>
              </a:rPr>
              <a:t>You may want to select only some of your data to compare using a chart.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dirty="0">
              <a:latin typeface="Ubuntu" panose="020B0504030602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r>
              <a:rPr lang="en-US" sz="1500" dirty="0">
                <a:latin typeface="Ubuntu" panose="020B0504030602030204" pitchFamily="34" charset="0"/>
              </a:rPr>
              <a:t>For example, to look at your CO2 production from drinking different types of milk, or eating different types of meat.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dirty="0">
              <a:latin typeface="Ubuntu" panose="020B0504030602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r>
              <a:rPr lang="en-US" sz="1500" dirty="0">
                <a:latin typeface="Ubuntu" panose="020B0504030602030204" pitchFamily="34" charset="0"/>
              </a:rPr>
              <a:t>To do this, go back to your group calculator, select the grey box in the item name cell and tick only the items you want to keep.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dirty="0">
              <a:latin typeface="Ubuntu" panose="020B0504030602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r>
              <a:rPr lang="en-US" sz="1500" dirty="0">
                <a:latin typeface="Ubuntu" panose="020B0504030602030204" pitchFamily="34" charset="0"/>
              </a:rPr>
              <a:t>You can bring back your full table by ticking select all.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200000"/>
              <a:defRPr/>
            </a:pPr>
            <a:endParaRPr lang="en-US" sz="1500" dirty="0">
              <a:latin typeface="Ubuntu" panose="020B0504030602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C0E726A-5BBA-B8E5-54B0-1E85842FE8C0}"/>
              </a:ext>
            </a:extLst>
          </p:cNvPr>
          <p:cNvSpPr txBox="1"/>
          <p:nvPr/>
        </p:nvSpPr>
        <p:spPr>
          <a:xfrm>
            <a:off x="2696841" y="269023"/>
            <a:ext cx="549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MAKING A CHART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279A68-3F2C-F326-6CD8-0E102BE10F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75154" y="1195326"/>
            <a:ext cx="2677282" cy="292370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E9BEA75-A669-9201-3252-05415C084D9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1129" y="110194"/>
            <a:ext cx="679734" cy="7158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B7AC230-4CCD-3D9B-7863-D26AB21513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6" name="Picture 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39677ED2-A46A-AC4F-E52C-584C5076E4F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BAA8B6B-2FB3-9E4E-E597-E7724D315840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0093789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D8E32B247F3AB4BA9E3B4643AEB360D" ma:contentTypeVersion="28" ma:contentTypeDescription="Create a new document." ma:contentTypeScope="" ma:versionID="0453243d786f9793a136281e77089ef9">
  <xsd:schema xmlns:xsd="http://www.w3.org/2001/XMLSchema" xmlns:xs="http://www.w3.org/2001/XMLSchema" xmlns:p="http://schemas.microsoft.com/office/2006/metadata/properties" xmlns:ns2="7a0e0852-98f0-44cf-868b-e76dd3d96154" xmlns:ns3="68f118ce-cf87-4f20-821b-40030aa878cd" targetNamespace="http://schemas.microsoft.com/office/2006/metadata/properties" ma:root="true" ma:fieldsID="b4cb252323af114752978907ddda8f94" ns2:_="" ns3:_="">
    <xsd:import namespace="7a0e0852-98f0-44cf-868b-e76dd3d96154"/>
    <xsd:import namespace="68f118ce-cf87-4f20-821b-40030aa878c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Thumbnail" minOccurs="0"/>
                <xsd:element ref="ns2:MediaLengthInSeconds" minOccurs="0"/>
                <xsd:element ref="ns2:Preview" minOccurs="0"/>
                <xsd:element ref="ns2:maybe" minOccurs="0"/>
                <xsd:element ref="ns2:Photos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0e0852-98f0-44cf-868b-e76dd3d9615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Thumbnail" ma:index="20" nillable="true" ma:displayName="Thumbnail" ma:internalName="Thumbnail">
      <xsd:simpleType>
        <xsd:restriction base="dms:Unknown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Preview" ma:index="22" nillable="true" ma:displayName="Preview" ma:format="Thumbnail" ma:internalName="Preview">
      <xsd:simpleType>
        <xsd:restriction base="dms:Unknown"/>
      </xsd:simpleType>
    </xsd:element>
    <xsd:element name="maybe" ma:index="23" nillable="true" ma:displayName="maybe" ma:format="Hyperlink" ma:internalName="mayb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Photos" ma:index="24" nillable="true" ma:displayName="Photos" ma:format="Thumbnail" ma:internalName="Photos">
      <xsd:simpleType>
        <xsd:restriction base="dms:Unknown"/>
      </xsd:simpleType>
    </xsd:element>
    <xsd:element name="lcf76f155ced4ddcb4097134ff3c332f" ma:index="27" nillable="true" ma:taxonomy="true" ma:internalName="lcf76f155ced4ddcb4097134ff3c332f" ma:taxonomyFieldName="MediaServiceImageTags" ma:displayName="Image Tags" ma:readOnly="false" ma:fieldId="{5cf76f15-5ced-4ddc-b409-7134ff3c332f}" ma:taxonomyMulti="true" ma:sspId="8b759ca7-fa49-458f-a72a-645c24e4657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8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3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f118ce-cf87-4f20-821b-40030aa878c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bcc52e36-451f-43a7-bd6e-c4a7255579e0}" ma:internalName="TaxCatchAll" ma:showField="CatchAllData" ma:web="68f118ce-cf87-4f20-821b-40030aa878c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8f118ce-cf87-4f20-821b-40030aa878cd" xsi:nil="true"/>
    <lcf76f155ced4ddcb4097134ff3c332f xmlns="7a0e0852-98f0-44cf-868b-e76dd3d96154">
      <Terms xmlns="http://schemas.microsoft.com/office/infopath/2007/PartnerControls"/>
    </lcf76f155ced4ddcb4097134ff3c332f>
    <SharedWithUsers xmlns="68f118ce-cf87-4f20-821b-40030aa878cd">
      <UserInfo>
        <DisplayName/>
        <AccountId xsi:nil="true"/>
        <AccountType/>
      </UserInfo>
    </SharedWithUsers>
    <MediaLengthInSeconds xmlns="7a0e0852-98f0-44cf-868b-e76dd3d96154" xsi:nil="true"/>
    <maybe xmlns="7a0e0852-98f0-44cf-868b-e76dd3d96154">
      <Url xsi:nil="true"/>
      <Description xsi:nil="true"/>
    </maybe>
    <Photos xmlns="7a0e0852-98f0-44cf-868b-e76dd3d96154" xsi:nil="true"/>
    <Preview xmlns="7a0e0852-98f0-44cf-868b-e76dd3d96154" xsi:nil="true"/>
    <Thumbnail xmlns="7a0e0852-98f0-44cf-868b-e76dd3d9615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E43736F-1E23-473A-8B63-C1C80CF13DCB}"/>
</file>

<file path=customXml/itemProps2.xml><?xml version="1.0" encoding="utf-8"?>
<ds:datastoreItem xmlns:ds="http://schemas.openxmlformats.org/officeDocument/2006/customXml" ds:itemID="{F3A66B7A-C503-477D-9D49-F2A9FCE11CFD}">
  <ds:schemaRefs>
    <ds:schemaRef ds:uri="http://purl.org/dc/dcmitype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7a0e0852-98f0-44cf-868b-e76dd3d96154"/>
    <ds:schemaRef ds:uri="http://schemas.microsoft.com/office/infopath/2007/PartnerControls"/>
    <ds:schemaRef ds:uri="68f118ce-cf87-4f20-821b-40030aa878cd"/>
    <ds:schemaRef ds:uri="http://schemas.microsoft.com/office/2006/metadata/properties"/>
    <ds:schemaRef ds:uri="bb5d00c6-494b-4fcb-9372-4e484d85acca"/>
    <ds:schemaRef ds:uri="323326a6-dc59-45ed-a5ec-ba93925d7780"/>
  </ds:schemaRefs>
</ds:datastoreItem>
</file>

<file path=customXml/itemProps3.xml><?xml version="1.0" encoding="utf-8"?>
<ds:datastoreItem xmlns:ds="http://schemas.openxmlformats.org/officeDocument/2006/customXml" ds:itemID="{C65FFFEC-9FE7-4E9F-B405-7440688AE76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871</Words>
  <Application>Microsoft Office PowerPoint</Application>
  <PresentationFormat>On-screen Show (16:9)</PresentationFormat>
  <Paragraphs>109</Paragraphs>
  <Slides>16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Ubuntu</vt:lpstr>
      <vt:lpstr>Ubuntu Light</vt:lpstr>
      <vt:lpstr>Office 2013 - 2022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chloetrip@googlemail.com</dc:creator>
  <cp:lastModifiedBy>Emily Nicholls</cp:lastModifiedBy>
  <cp:revision>21</cp:revision>
  <dcterms:created xsi:type="dcterms:W3CDTF">2022-03-06T13:21:37Z</dcterms:created>
  <dcterms:modified xsi:type="dcterms:W3CDTF">2025-02-13T11:40:13Z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0x0101008D8E32B247F3AB4BA9E3B4643AEB360D</vt:lpwstr>
  </property>
  <property fmtid="{D5CDD505-2E9C-101B-9397-08002B2CF9AE}" pid="3" name="MediaServiceImageTags">
    <vt:lpwstr/>
  </property>
  <property fmtid="{D5CDD505-2E9C-101B-9397-08002B2CF9AE}" pid="4" name="Order">
    <vt:r8>5887600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maybe">
    <vt:lpwstr>, </vt:lpwstr>
  </property>
  <property fmtid="{D5CDD505-2E9C-101B-9397-08002B2CF9AE}" pid="12" name="_ExtendedDescription">
    <vt:lpwstr/>
  </property>
  <property fmtid="{D5CDD505-2E9C-101B-9397-08002B2CF9AE}" pid="13" name="TriggerFlowInfo">
    <vt:lpwstr/>
  </property>
</Properties>
</file>